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2"/>
  </p:notesMasterIdLst>
  <p:sldIdLst>
    <p:sldId id="256" r:id="rId2"/>
    <p:sldId id="257" r:id="rId3"/>
    <p:sldId id="258" r:id="rId4"/>
    <p:sldId id="259" r:id="rId5"/>
    <p:sldId id="260" r:id="rId6"/>
    <p:sldId id="261" r:id="rId7"/>
    <p:sldId id="262" r:id="rId8"/>
    <p:sldId id="264" r:id="rId9"/>
    <p:sldId id="265" r:id="rId10"/>
    <p:sldId id="266"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1206" y="-19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0C848A3-EB3E-4D70-A2FF-3DF9D13DD16D}" type="datetimeFigureOut">
              <a:rPr lang="en-US" smtClean="0"/>
              <a:pPr/>
              <a:t>3/29/2018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DDE5CAE-E21E-4F8B-96F2-C28C6DDBD078}" type="slidenum">
              <a:rPr lang="en-US" smtClean="0"/>
              <a:pPr/>
              <a:t>‹#›</a:t>
            </a:fld>
            <a:endParaRPr lang="en-US"/>
          </a:p>
        </p:txBody>
      </p:sp>
    </p:spTree>
    <p:extLst>
      <p:ext uri="{BB962C8B-B14F-4D97-AF65-F5344CB8AC3E}">
        <p14:creationId xmlns:p14="http://schemas.microsoft.com/office/powerpoint/2010/main" val="4505141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DDE5CAE-E21E-4F8B-96F2-C28C6DDBD078}" type="slidenum">
              <a:rPr lang="en-US" smtClean="0"/>
              <a:pPr/>
              <a:t>1</a:t>
            </a:fld>
            <a:endParaRPr lang="en-US"/>
          </a:p>
        </p:txBody>
      </p:sp>
    </p:spTree>
    <p:extLst>
      <p:ext uri="{BB962C8B-B14F-4D97-AF65-F5344CB8AC3E}">
        <p14:creationId xmlns:p14="http://schemas.microsoft.com/office/powerpoint/2010/main" val="32121606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At</a:t>
            </a:r>
            <a:r>
              <a:rPr lang="en-US" baseline="0" dirty="0" smtClean="0"/>
              <a:t> the brainstorming stage, the members are supposed to source for materials. For this project, batteries, motor, servo, and radio transmitter/receiver should be made available. These are the most expensive materials of the build and the most necessary. Members also should present their own procedures on how they think the prototype should look like. It is expected that the members will eliminate errors that may hinder project delivery and continue to assembly of the materials collected. </a:t>
            </a:r>
            <a:endParaRPr lang="en-US" dirty="0"/>
          </a:p>
        </p:txBody>
      </p:sp>
      <p:sp>
        <p:nvSpPr>
          <p:cNvPr id="4" name="Slide Number Placeholder 3"/>
          <p:cNvSpPr>
            <a:spLocks noGrp="1"/>
          </p:cNvSpPr>
          <p:nvPr>
            <p:ph type="sldNum" sz="quarter" idx="10"/>
          </p:nvPr>
        </p:nvSpPr>
        <p:spPr/>
        <p:txBody>
          <a:bodyPr/>
          <a:lstStyle/>
          <a:p>
            <a:fld id="{BDDE5CAE-E21E-4F8B-96F2-C28C6DDBD078}" type="slidenum">
              <a:rPr lang="en-US" smtClean="0"/>
              <a:pPr/>
              <a:t>3</a:t>
            </a:fld>
            <a:endParaRPr lang="en-US"/>
          </a:p>
        </p:txBody>
      </p:sp>
    </p:spTree>
    <p:extLst>
      <p:ext uri="{BB962C8B-B14F-4D97-AF65-F5344CB8AC3E}">
        <p14:creationId xmlns:p14="http://schemas.microsoft.com/office/powerpoint/2010/main" val="38638896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Reference: https://www.wikihow.com/Make-a-Remote-Control-Toy-Boat#/Image:Make-a-Remote-Control-Toy-Boat-Step-1.jpg</a:t>
            </a:r>
            <a:endParaRPr lang="en-US" dirty="0"/>
          </a:p>
        </p:txBody>
      </p:sp>
      <p:sp>
        <p:nvSpPr>
          <p:cNvPr id="4" name="Slide Number Placeholder 3"/>
          <p:cNvSpPr>
            <a:spLocks noGrp="1"/>
          </p:cNvSpPr>
          <p:nvPr>
            <p:ph type="sldNum" sz="quarter" idx="10"/>
          </p:nvPr>
        </p:nvSpPr>
        <p:spPr/>
        <p:txBody>
          <a:bodyPr/>
          <a:lstStyle/>
          <a:p>
            <a:fld id="{BDDE5CAE-E21E-4F8B-96F2-C28C6DDBD078}" type="slidenum">
              <a:rPr lang="en-US" smtClean="0"/>
              <a:pPr/>
              <a:t>4</a:t>
            </a:fld>
            <a:endParaRPr lang="en-US"/>
          </a:p>
        </p:txBody>
      </p:sp>
    </p:spTree>
    <p:extLst>
      <p:ext uri="{BB962C8B-B14F-4D97-AF65-F5344CB8AC3E}">
        <p14:creationId xmlns:p14="http://schemas.microsoft.com/office/powerpoint/2010/main" val="4294114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servo is placed near</a:t>
            </a:r>
            <a:r>
              <a:rPr lang="en-US" baseline="0" dirty="0" smtClean="0"/>
              <a:t> the front of the boat. This is to enable the boat have a frontward linear motion when it powers the machine. </a:t>
            </a:r>
          </a:p>
          <a:p>
            <a:r>
              <a:rPr lang="en-US" baseline="0" dirty="0" smtClean="0"/>
              <a:t>Reference: https://www.wikihow.com/Make-a-Remote-Control-Toy-Boat#/Image:Config_Drawing_217.JPG </a:t>
            </a:r>
            <a:endParaRPr lang="en-US" dirty="0"/>
          </a:p>
        </p:txBody>
      </p:sp>
      <p:sp>
        <p:nvSpPr>
          <p:cNvPr id="4" name="Slide Number Placeholder 3"/>
          <p:cNvSpPr>
            <a:spLocks noGrp="1"/>
          </p:cNvSpPr>
          <p:nvPr>
            <p:ph type="sldNum" sz="quarter" idx="10"/>
          </p:nvPr>
        </p:nvSpPr>
        <p:spPr/>
        <p:txBody>
          <a:bodyPr/>
          <a:lstStyle/>
          <a:p>
            <a:fld id="{BDDE5CAE-E21E-4F8B-96F2-C28C6DDBD078}" type="slidenum">
              <a:rPr lang="en-US" smtClean="0"/>
              <a:pPr/>
              <a:t>6</a:t>
            </a:fld>
            <a:endParaRPr lang="en-US"/>
          </a:p>
        </p:txBody>
      </p:sp>
    </p:spTree>
    <p:extLst>
      <p:ext uri="{BB962C8B-B14F-4D97-AF65-F5344CB8AC3E}">
        <p14:creationId xmlns:p14="http://schemas.microsoft.com/office/powerpoint/2010/main" val="6037508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design represents a sketch</a:t>
            </a:r>
            <a:r>
              <a:rPr lang="en-US" baseline="0" dirty="0" smtClean="0"/>
              <a:t> of the boat. The weight of the boat should be evenly distributed so that it balances </a:t>
            </a:r>
          </a:p>
          <a:p>
            <a:r>
              <a:rPr lang="en-US" baseline="0" dirty="0" smtClean="0"/>
              <a:t>References: https://oscarliang.com/diy-wireless-rc-remote-controller-for-robots/ </a:t>
            </a:r>
            <a:endParaRPr lang="en-US" dirty="0"/>
          </a:p>
        </p:txBody>
      </p:sp>
      <p:sp>
        <p:nvSpPr>
          <p:cNvPr id="4" name="Slide Number Placeholder 3"/>
          <p:cNvSpPr>
            <a:spLocks noGrp="1"/>
          </p:cNvSpPr>
          <p:nvPr>
            <p:ph type="sldNum" sz="quarter" idx="10"/>
          </p:nvPr>
        </p:nvSpPr>
        <p:spPr/>
        <p:txBody>
          <a:bodyPr/>
          <a:lstStyle/>
          <a:p>
            <a:fld id="{BDDE5CAE-E21E-4F8B-96F2-C28C6DDBD078}" type="slidenum">
              <a:rPr lang="en-US" smtClean="0"/>
              <a:pPr/>
              <a:t>7</a:t>
            </a:fld>
            <a:endParaRPr lang="en-US"/>
          </a:p>
        </p:txBody>
      </p:sp>
    </p:spTree>
    <p:extLst>
      <p:ext uri="{BB962C8B-B14F-4D97-AF65-F5344CB8AC3E}">
        <p14:creationId xmlns:p14="http://schemas.microsoft.com/office/powerpoint/2010/main" val="41188113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prices are from different stores.</a:t>
            </a:r>
            <a:r>
              <a:rPr lang="en-US" baseline="0" dirty="0" smtClean="0"/>
              <a:t> Batteries and motor are purchased from </a:t>
            </a:r>
            <a:r>
              <a:rPr lang="en-US" baseline="0" dirty="0" err="1" smtClean="0"/>
              <a:t>WalMart</a:t>
            </a:r>
            <a:r>
              <a:rPr lang="en-US" baseline="0" dirty="0" smtClean="0"/>
              <a:t> but the rest of the materials are shopped online from Amazon. </a:t>
            </a:r>
            <a:endParaRPr lang="en-US" dirty="0"/>
          </a:p>
        </p:txBody>
      </p:sp>
      <p:sp>
        <p:nvSpPr>
          <p:cNvPr id="4" name="Slide Number Placeholder 3"/>
          <p:cNvSpPr>
            <a:spLocks noGrp="1"/>
          </p:cNvSpPr>
          <p:nvPr>
            <p:ph type="sldNum" sz="quarter" idx="10"/>
          </p:nvPr>
        </p:nvSpPr>
        <p:spPr/>
        <p:txBody>
          <a:bodyPr/>
          <a:lstStyle/>
          <a:p>
            <a:fld id="{BDDE5CAE-E21E-4F8B-96F2-C28C6DDBD078}" type="slidenum">
              <a:rPr lang="en-US" smtClean="0"/>
              <a:pPr/>
              <a:t>8</a:t>
            </a:fld>
            <a:endParaRPr lang="en-US"/>
          </a:p>
        </p:txBody>
      </p:sp>
    </p:spTree>
    <p:extLst>
      <p:ext uri="{BB962C8B-B14F-4D97-AF65-F5344CB8AC3E}">
        <p14:creationId xmlns:p14="http://schemas.microsoft.com/office/powerpoint/2010/main" val="11868570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DDE5CAE-E21E-4F8B-96F2-C28C6DDBD078}" type="slidenum">
              <a:rPr lang="en-US" smtClean="0"/>
              <a:pPr/>
              <a:t>9</a:t>
            </a:fld>
            <a:endParaRPr lang="en-US"/>
          </a:p>
        </p:txBody>
      </p:sp>
    </p:spTree>
    <p:extLst>
      <p:ext uri="{BB962C8B-B14F-4D97-AF65-F5344CB8AC3E}">
        <p14:creationId xmlns:p14="http://schemas.microsoft.com/office/powerpoint/2010/main" val="33109412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smtClean="0"/>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58B004FB-126B-490B-84F7-C2DB3905F9BD}" type="datetimeFigureOut">
              <a:rPr lang="en-US" smtClean="0"/>
              <a:pPr/>
              <a:t>3/29/2018</a:t>
            </a:fld>
            <a:endParaRPr lang="en-US"/>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n-US"/>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556979E6-ABFD-4EBA-8A80-0E52F3249432}" type="slidenum">
              <a:rPr lang="en-US" smtClean="0"/>
              <a:pPr/>
              <a:t>‹#›</a:t>
            </a:fld>
            <a:endParaRPr lang="en-US"/>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8B004FB-126B-490B-84F7-C2DB3905F9BD}" type="datetimeFigureOut">
              <a:rPr lang="en-US" smtClean="0"/>
              <a:pPr/>
              <a:t>3/29/2018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6979E6-ABFD-4EBA-8A80-0E52F3249432}"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8B004FB-126B-490B-84F7-C2DB3905F9BD}" type="datetimeFigureOut">
              <a:rPr lang="en-US" smtClean="0"/>
              <a:pPr/>
              <a:t>3/29/2018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6979E6-ABFD-4EBA-8A80-0E52F3249432}"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58B004FB-126B-490B-84F7-C2DB3905F9BD}" type="datetimeFigureOut">
              <a:rPr lang="en-US" smtClean="0"/>
              <a:pPr/>
              <a:t>3/29/2018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56979E6-ABFD-4EBA-8A80-0E52F3249432}" type="slidenum">
              <a:rPr lang="en-US" smtClean="0"/>
              <a:pPr/>
              <a:t>‹#›</a:t>
            </a:fld>
            <a:endParaRPr lang="en-US"/>
          </a:p>
        </p:txBody>
      </p:sp>
      <p:sp>
        <p:nvSpPr>
          <p:cNvPr id="9" name="Content Placeholder 8"/>
          <p:cNvSpPr>
            <a:spLocks noGrp="1"/>
          </p:cNvSpPr>
          <p:nvPr>
            <p:ph sz="quarter" idx="13"/>
          </p:nvPr>
        </p:nvSpPr>
        <p:spPr>
          <a:xfrm>
            <a:off x="1042416" y="2313432"/>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8B004FB-126B-490B-84F7-C2DB3905F9BD}" type="datetimeFigureOut">
              <a:rPr lang="en-US" smtClean="0"/>
              <a:pPr/>
              <a:t>3/29/2018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56979E6-ABFD-4EBA-8A80-0E52F3249432}"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8B004FB-126B-490B-84F7-C2DB3905F9BD}" type="datetimeFigureOut">
              <a:rPr lang="en-US" smtClean="0"/>
              <a:pPr/>
              <a:t>3/29/2018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56979E6-ABFD-4EBA-8A80-0E52F3249432}"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B004FB-126B-490B-84F7-C2DB3905F9BD}" type="datetimeFigureOut">
              <a:rPr lang="en-US" smtClean="0"/>
              <a:pPr/>
              <a:t>3/29/2018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56979E6-ABFD-4EBA-8A80-0E52F3249432}"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58B004FB-126B-490B-84F7-C2DB3905F9BD}" type="datetimeFigureOut">
              <a:rPr lang="en-US" smtClean="0"/>
              <a:pPr/>
              <a:t>3/29/2018</a:t>
            </a:fld>
            <a:endParaRPr lang="en-US"/>
          </a:p>
        </p:txBody>
      </p:sp>
      <p:sp>
        <p:nvSpPr>
          <p:cNvPr id="7" name="Slide Number Placeholder 6"/>
          <p:cNvSpPr>
            <a:spLocks noGrp="1"/>
          </p:cNvSpPr>
          <p:nvPr>
            <p:ph type="sldNum" sz="quarter" idx="12"/>
          </p:nvPr>
        </p:nvSpPr>
        <p:spPr/>
        <p:txBody>
          <a:bodyPr/>
          <a:lstStyle/>
          <a:p>
            <a:fld id="{556979E6-ABFD-4EBA-8A80-0E52F3249432}" type="slidenum">
              <a:rPr lang="en-US" smtClean="0"/>
              <a:pPr/>
              <a:t>‹#›</a:t>
            </a:fld>
            <a:endParaRPr lang="en-US"/>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US"/>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smtClean="0"/>
              <a:t>Click to edit Master title style</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8B004FB-126B-490B-84F7-C2DB3905F9BD}" type="datetimeFigureOut">
              <a:rPr lang="en-US" smtClean="0"/>
              <a:pPr/>
              <a:t>3/29/2018</a:t>
            </a:fld>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US"/>
          </a:p>
        </p:txBody>
      </p:sp>
      <p:sp>
        <p:nvSpPr>
          <p:cNvPr id="7" name="Slide Number Placeholder 6"/>
          <p:cNvSpPr>
            <a:spLocks noGrp="1"/>
          </p:cNvSpPr>
          <p:nvPr>
            <p:ph type="sldNum" sz="quarter" idx="12"/>
          </p:nvPr>
        </p:nvSpPr>
        <p:spPr/>
        <p:txBody>
          <a:bodyPr/>
          <a:lstStyle/>
          <a:p>
            <a:fld id="{556979E6-ABFD-4EBA-8A80-0E52F3249432}"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8B004FB-126B-490B-84F7-C2DB3905F9BD}" type="datetimeFigureOut">
              <a:rPr lang="en-US" smtClean="0"/>
              <a:pPr/>
              <a:t>3/29/2018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6979E6-ABFD-4EBA-8A80-0E52F3249432}"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smtClean="0"/>
              <a:t>Click to edit Master title style</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8B004FB-126B-490B-84F7-C2DB3905F9BD}" type="datetimeFigureOut">
              <a:rPr lang="en-US" smtClean="0"/>
              <a:pPr/>
              <a:t>3/29/2018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56979E6-ABFD-4EBA-8A80-0E52F3249432}"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58B004FB-126B-490B-84F7-C2DB3905F9BD}" type="datetimeFigureOut">
              <a:rPr lang="en-US" smtClean="0"/>
              <a:pPr/>
              <a:t>3/29/2018</a:t>
            </a:fld>
            <a:endParaRPr lang="en-US"/>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n-US"/>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556979E6-ABFD-4EBA-8A80-0E52F3249432}"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b="0" i="0" dirty="0" smtClean="0">
                <a:solidFill>
                  <a:srgbClr val="222222"/>
                </a:solidFill>
                <a:effectLst/>
                <a:latin typeface="arial"/>
              </a:rPr>
              <a:t> </a:t>
            </a:r>
            <a:r>
              <a:rPr lang="en-US" b="0" i="0" dirty="0" smtClean="0">
                <a:solidFill>
                  <a:srgbClr val="222222"/>
                </a:solidFill>
                <a:effectLst/>
                <a:latin typeface="Times New Roman" panose="02020603050405020304" pitchFamily="18" charset="0"/>
                <a:cs typeface="Times New Roman" panose="02020603050405020304" pitchFamily="18" charset="0"/>
              </a:rPr>
              <a:t>Remote controlled Flying Boat prototype</a:t>
            </a:r>
            <a:endParaRPr lang="en-US" dirty="0">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619696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anose="02020603050405020304" pitchFamily="18" charset="0"/>
                <a:cs typeface="Times New Roman" panose="02020603050405020304" pitchFamily="18" charset="0"/>
              </a:rPr>
              <a:t>Introduction </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r>
              <a:rPr lang="en-US" sz="2800" dirty="0" smtClean="0">
                <a:latin typeface="Times New Roman" panose="02020603050405020304" pitchFamily="18" charset="0"/>
                <a:cs typeface="Times New Roman" panose="02020603050405020304" pitchFamily="18" charset="0"/>
              </a:rPr>
              <a:t>Remote controlled flying boats(RCFB) are a rapidly growing technology</a:t>
            </a:r>
          </a:p>
          <a:p>
            <a:r>
              <a:rPr lang="en-US" sz="2800" dirty="0" smtClean="0">
                <a:latin typeface="Times New Roman" panose="02020603050405020304" pitchFamily="18" charset="0"/>
                <a:cs typeface="Times New Roman" panose="02020603050405020304" pitchFamily="18" charset="0"/>
              </a:rPr>
              <a:t>Having RCFB means that the process of navigation is done by autonomously acting devices </a:t>
            </a:r>
          </a:p>
          <a:p>
            <a:r>
              <a:rPr lang="en-US" sz="2800" dirty="0" smtClean="0">
                <a:latin typeface="Times New Roman" panose="02020603050405020304" pitchFamily="18" charset="0"/>
                <a:cs typeface="Times New Roman" panose="02020603050405020304" pitchFamily="18" charset="0"/>
              </a:rPr>
              <a:t>The presentation explores procedures for making the RCFBs </a:t>
            </a:r>
          </a:p>
        </p:txBody>
      </p:sp>
    </p:spTree>
    <p:extLst>
      <p:ext uri="{BB962C8B-B14F-4D97-AF65-F5344CB8AC3E}">
        <p14:creationId xmlns:p14="http://schemas.microsoft.com/office/powerpoint/2010/main" val="16783898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Times New Roman" panose="02020603050405020304" pitchFamily="18" charset="0"/>
                <a:cs typeface="Times New Roman" panose="02020603050405020304" pitchFamily="18" charset="0"/>
              </a:rPr>
              <a:t>Braining Storming Stage</a:t>
            </a:r>
            <a:endParaRPr lang="en-US" sz="36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lnSpcReduction="10000"/>
          </a:bodyPr>
          <a:lstStyle/>
          <a:p>
            <a:r>
              <a:rPr lang="en-US" dirty="0" smtClean="0">
                <a:latin typeface="Times New Roman" panose="02020603050405020304" pitchFamily="18" charset="0"/>
                <a:cs typeface="Times New Roman" panose="02020603050405020304" pitchFamily="18" charset="0"/>
              </a:rPr>
              <a:t>Group members are supposed to discuss the source of materials </a:t>
            </a:r>
          </a:p>
          <a:p>
            <a:r>
              <a:rPr lang="en-US" dirty="0" smtClean="0">
                <a:latin typeface="Times New Roman" panose="02020603050405020304" pitchFamily="18" charset="0"/>
                <a:cs typeface="Times New Roman" panose="02020603050405020304" pitchFamily="18" charset="0"/>
              </a:rPr>
              <a:t>The costs of the materials to be shared by the members </a:t>
            </a:r>
          </a:p>
          <a:p>
            <a:r>
              <a:rPr lang="en-US" dirty="0" smtClean="0">
                <a:latin typeface="Times New Roman" panose="02020603050405020304" pitchFamily="18" charset="0"/>
                <a:cs typeface="Times New Roman" panose="02020603050405020304" pitchFamily="18" charset="0"/>
              </a:rPr>
              <a:t>Also, it is expected that each member should come with a procedure for building the RCFB</a:t>
            </a:r>
          </a:p>
          <a:p>
            <a:r>
              <a:rPr lang="en-US" dirty="0" smtClean="0">
                <a:latin typeface="Times New Roman" panose="02020603050405020304" pitchFamily="18" charset="0"/>
                <a:cs typeface="Times New Roman" panose="02020603050405020304" pitchFamily="18" charset="0"/>
              </a:rPr>
              <a:t>The procedures to be grilled so that the best one is chosen </a:t>
            </a:r>
          </a:p>
          <a:p>
            <a:r>
              <a:rPr lang="en-US" dirty="0" smtClean="0">
                <a:latin typeface="Times New Roman" panose="02020603050405020304" pitchFamily="18" charset="0"/>
                <a:cs typeface="Times New Roman" panose="02020603050405020304" pitchFamily="18" charset="0"/>
              </a:rPr>
              <a:t>The Prototype should look as in the next slide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73832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Resourced Pictorials </a:t>
            </a:r>
            <a:endParaRPr lang="en-US" dirty="0"/>
          </a:p>
        </p:txBody>
      </p:sp>
      <p:sp>
        <p:nvSpPr>
          <p:cNvPr id="3" name="Content Placeholder 2"/>
          <p:cNvSpPr>
            <a:spLocks noGrp="1"/>
          </p:cNvSpPr>
          <p:nvPr>
            <p:ph idx="1"/>
          </p:nvPr>
        </p:nvSpPr>
        <p:spPr>
          <a:xfrm>
            <a:off x="685800" y="5105401"/>
            <a:ext cx="8001000" cy="727228"/>
          </a:xfrm>
        </p:spPr>
        <p:txBody>
          <a:bodyPr>
            <a:normAutofit fontScale="92500" lnSpcReduction="10000"/>
          </a:bodyPr>
          <a:lstStyle/>
          <a:p>
            <a:pPr marL="68580" indent="0">
              <a:buNone/>
            </a:pPr>
            <a:r>
              <a:rPr lang="en-US" dirty="0">
                <a:latin typeface="Times New Roman" panose="02020603050405020304" pitchFamily="18" charset="0"/>
                <a:cs typeface="Times New Roman" panose="02020603050405020304" pitchFamily="18" charset="0"/>
              </a:rPr>
              <a:t>Retrieved </a:t>
            </a:r>
            <a:r>
              <a:rPr lang="en-US" dirty="0" smtClean="0">
                <a:latin typeface="Times New Roman" panose="02020603050405020304" pitchFamily="18" charset="0"/>
                <a:cs typeface="Times New Roman" panose="02020603050405020304" pitchFamily="18" charset="0"/>
              </a:rPr>
              <a:t>from: </a:t>
            </a:r>
            <a:r>
              <a:rPr lang="en-US" dirty="0">
                <a:latin typeface="Times New Roman" panose="02020603050405020304" pitchFamily="18" charset="0"/>
                <a:cs typeface="Times New Roman" panose="02020603050405020304" pitchFamily="18" charset="0"/>
              </a:rPr>
              <a:t>https://www.wikihow.com/Make-a-Remote-Control-Toy-Boat#/Image:Make-a-Remote-Control-Toy-Boat-Step-1.jpg</a:t>
            </a:r>
          </a:p>
          <a:p>
            <a:pPr marL="68580" indent="0">
              <a:buNone/>
            </a:pPr>
            <a:endParaRPr lang="en-US"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384505"/>
            <a:ext cx="8153400" cy="47208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73936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Times New Roman" panose="02020603050405020304" pitchFamily="18" charset="0"/>
                <a:cs typeface="Times New Roman" panose="02020603050405020304" pitchFamily="18" charset="0"/>
              </a:rPr>
              <a:t>Procedure </a:t>
            </a:r>
            <a:endParaRPr lang="en-US" sz="36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Autofit/>
          </a:bodyPr>
          <a:lstStyle/>
          <a:p>
            <a:pPr>
              <a:buFont typeface="Wingdings" pitchFamily="2" charset="2"/>
              <a:buChar char="§"/>
            </a:pPr>
            <a:r>
              <a:rPr lang="en-US" dirty="0" smtClean="0">
                <a:latin typeface="Times New Roman" panose="02020603050405020304" pitchFamily="18" charset="0"/>
                <a:cs typeface="Times New Roman" panose="02020603050405020304" pitchFamily="18" charset="0"/>
              </a:rPr>
              <a:t>Build a wall around the opening of around 10 </a:t>
            </a:r>
            <a:r>
              <a:rPr lang="en-US" dirty="0" smtClean="0">
                <a:latin typeface="Times New Roman" panose="02020603050405020304" pitchFamily="18" charset="0"/>
                <a:cs typeface="Times New Roman" panose="02020603050405020304" pitchFamily="18" charset="0"/>
              </a:rPr>
              <a:t>inches.</a:t>
            </a:r>
            <a:endParaRPr lang="en-US" dirty="0" smtClean="0">
              <a:latin typeface="Times New Roman" panose="02020603050405020304" pitchFamily="18" charset="0"/>
              <a:cs typeface="Times New Roman" panose="02020603050405020304" pitchFamily="18" charset="0"/>
            </a:endParaRPr>
          </a:p>
          <a:p>
            <a:pPr>
              <a:buFont typeface="Wingdings" pitchFamily="2" charset="2"/>
              <a:buChar char="§"/>
            </a:pPr>
            <a:r>
              <a:rPr lang="en-US" dirty="0" smtClean="0">
                <a:latin typeface="Times New Roman" panose="02020603050405020304" pitchFamily="18" charset="0"/>
                <a:cs typeface="Times New Roman" panose="02020603050405020304" pitchFamily="18" charset="0"/>
              </a:rPr>
              <a:t>Fit a hatch cover that is good for </a:t>
            </a:r>
            <a:r>
              <a:rPr lang="en-US" dirty="0" smtClean="0">
                <a:latin typeface="Times New Roman" panose="02020603050405020304" pitchFamily="18" charset="0"/>
                <a:cs typeface="Times New Roman" panose="02020603050405020304" pitchFamily="18" charset="0"/>
              </a:rPr>
              <a:t>coaming. </a:t>
            </a:r>
            <a:endParaRPr lang="en-US" dirty="0" smtClean="0">
              <a:latin typeface="Times New Roman" panose="02020603050405020304" pitchFamily="18" charset="0"/>
              <a:cs typeface="Times New Roman" panose="02020603050405020304" pitchFamily="18" charset="0"/>
            </a:endParaRPr>
          </a:p>
          <a:p>
            <a:pPr>
              <a:buFont typeface="Wingdings" pitchFamily="2" charset="2"/>
              <a:buChar char="§"/>
            </a:pPr>
            <a:r>
              <a:rPr lang="en-US" dirty="0" smtClean="0">
                <a:latin typeface="Times New Roman" panose="02020603050405020304" pitchFamily="18" charset="0"/>
                <a:cs typeface="Times New Roman" panose="02020603050405020304" pitchFamily="18" charset="0"/>
              </a:rPr>
              <a:t>Use cards to make the coaming by gluing them together at the </a:t>
            </a:r>
            <a:r>
              <a:rPr lang="en-US" dirty="0" smtClean="0">
                <a:latin typeface="Times New Roman" panose="02020603050405020304" pitchFamily="18" charset="0"/>
                <a:cs typeface="Times New Roman" panose="02020603050405020304" pitchFamily="18" charset="0"/>
              </a:rPr>
              <a:t>edges. </a:t>
            </a:r>
            <a:endParaRPr lang="en-US" dirty="0" smtClean="0">
              <a:latin typeface="Times New Roman" panose="02020603050405020304" pitchFamily="18" charset="0"/>
              <a:cs typeface="Times New Roman" panose="02020603050405020304" pitchFamily="18" charset="0"/>
            </a:endParaRPr>
          </a:p>
          <a:p>
            <a:pPr>
              <a:buFont typeface="Wingdings" pitchFamily="2" charset="2"/>
              <a:buChar char="§"/>
            </a:pPr>
            <a:r>
              <a:rPr lang="en-US" dirty="0" smtClean="0">
                <a:latin typeface="Times New Roman" panose="02020603050405020304" pitchFamily="18" charset="0"/>
                <a:cs typeface="Times New Roman" panose="02020603050405020304" pitchFamily="18" charset="0"/>
              </a:rPr>
              <a:t>Fit a top on to the </a:t>
            </a:r>
            <a:r>
              <a:rPr lang="en-US" dirty="0" smtClean="0">
                <a:latin typeface="Times New Roman" panose="02020603050405020304" pitchFamily="18" charset="0"/>
                <a:cs typeface="Times New Roman" panose="02020603050405020304" pitchFamily="18" charset="0"/>
              </a:rPr>
              <a:t>walls.</a:t>
            </a:r>
            <a:endParaRPr lang="en-US" dirty="0" smtClean="0">
              <a:latin typeface="Times New Roman" panose="02020603050405020304" pitchFamily="18" charset="0"/>
              <a:cs typeface="Times New Roman" panose="02020603050405020304" pitchFamily="18" charset="0"/>
            </a:endParaRPr>
          </a:p>
          <a:p>
            <a:pPr>
              <a:buFont typeface="Wingdings" pitchFamily="2" charset="2"/>
              <a:buChar char="§"/>
            </a:pPr>
            <a:r>
              <a:rPr lang="en-US" dirty="0" smtClean="0">
                <a:latin typeface="Times New Roman" panose="02020603050405020304" pitchFamily="18" charset="0"/>
                <a:cs typeface="Times New Roman" panose="02020603050405020304" pitchFamily="18" charset="0"/>
              </a:rPr>
              <a:t>Make an opening at the </a:t>
            </a:r>
            <a:r>
              <a:rPr lang="en-US" dirty="0" smtClean="0">
                <a:latin typeface="Times New Roman" panose="02020603050405020304" pitchFamily="18" charset="0"/>
                <a:cs typeface="Times New Roman" panose="02020603050405020304" pitchFamily="18" charset="0"/>
              </a:rPr>
              <a:t>base.</a:t>
            </a:r>
            <a:endParaRPr lang="en-US" dirty="0" smtClean="0">
              <a:latin typeface="Times New Roman" panose="02020603050405020304" pitchFamily="18" charset="0"/>
              <a:cs typeface="Times New Roman" panose="02020603050405020304" pitchFamily="18" charset="0"/>
            </a:endParaRPr>
          </a:p>
          <a:p>
            <a:pPr>
              <a:buFont typeface="Wingdings" pitchFamily="2" charset="2"/>
              <a:buChar char="§"/>
            </a:pPr>
            <a:r>
              <a:rPr lang="en-US" dirty="0" smtClean="0">
                <a:latin typeface="Times New Roman" panose="02020603050405020304" pitchFamily="18" charset="0"/>
                <a:cs typeface="Times New Roman" panose="02020603050405020304" pitchFamily="18" charset="0"/>
              </a:rPr>
              <a:t>The opening will be helpful when battery charging is needed.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07159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Servo </a:t>
            </a:r>
            <a:endParaRPr lang="en-US" dirty="0"/>
          </a:p>
        </p:txBody>
      </p:sp>
      <p:sp>
        <p:nvSpPr>
          <p:cNvPr id="3" name="Content Placeholder 2"/>
          <p:cNvSpPr>
            <a:spLocks noGrp="1"/>
          </p:cNvSpPr>
          <p:nvPr>
            <p:ph idx="1"/>
          </p:nvPr>
        </p:nvSpPr>
        <p:spPr>
          <a:xfrm>
            <a:off x="457200" y="5291139"/>
            <a:ext cx="8229600" cy="1185861"/>
          </a:xfrm>
        </p:spPr>
        <p:txBody>
          <a:bodyPr/>
          <a:lstStyle/>
          <a:p>
            <a:endParaRPr lang="en-US" dirty="0" smtClean="0"/>
          </a:p>
          <a:p>
            <a:pPr marL="68580" indent="0">
              <a:buNone/>
            </a:pPr>
            <a:endParaRPr lang="en-US" dirty="0"/>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2283912"/>
            <a:ext cx="5195887" cy="41481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419119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533400" y="5257800"/>
            <a:ext cx="8077200" cy="914400"/>
          </a:xfrm>
        </p:spPr>
        <p:txBody>
          <a:bodyPr/>
          <a:lstStyle/>
          <a:p>
            <a:r>
              <a:rPr lang="en-US" dirty="0" smtClean="0">
                <a:latin typeface="Times New Roman" panose="02020603050405020304" pitchFamily="18" charset="0"/>
                <a:cs typeface="Times New Roman" panose="02020603050405020304" pitchFamily="18" charset="0"/>
              </a:rPr>
              <a:t>Retrieved from: https</a:t>
            </a:r>
            <a:r>
              <a:rPr lang="en-US" dirty="0">
                <a:latin typeface="Times New Roman" panose="02020603050405020304" pitchFamily="18" charset="0"/>
                <a:cs typeface="Times New Roman" panose="02020603050405020304" pitchFamily="18" charset="0"/>
              </a:rPr>
              <a:t>://oscarliang.com/diy-wireless-rc-remote-controller-for-robots/ </a:t>
            </a:r>
          </a:p>
          <a:p>
            <a:endParaRPr lang="en-US"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942320"/>
            <a:ext cx="7384067" cy="42678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446787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Times New Roman" panose="02020603050405020304" pitchFamily="18" charset="0"/>
                <a:cs typeface="Times New Roman" panose="02020603050405020304" pitchFamily="18" charset="0"/>
              </a:rPr>
              <a:t>Project parts and prices </a:t>
            </a:r>
            <a:endParaRPr lang="en-US" sz="36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3"/>
          </p:nvPr>
        </p:nvSpPr>
        <p:spPr/>
        <p:txBody>
          <a:bodyPr>
            <a:normAutofit/>
          </a:bodyPr>
          <a:lstStyle/>
          <a:p>
            <a:r>
              <a:rPr lang="en-US" sz="2800" dirty="0" smtClean="0">
                <a:latin typeface="Times New Roman" panose="02020603050405020304" pitchFamily="18" charset="0"/>
                <a:cs typeface="Times New Roman" panose="02020603050405020304" pitchFamily="18" charset="0"/>
              </a:rPr>
              <a:t>Batteries </a:t>
            </a:r>
          </a:p>
          <a:p>
            <a:r>
              <a:rPr lang="en-US" sz="2800" dirty="0" smtClean="0">
                <a:latin typeface="Times New Roman" panose="02020603050405020304" pitchFamily="18" charset="0"/>
                <a:cs typeface="Times New Roman" panose="02020603050405020304" pitchFamily="18" charset="0"/>
              </a:rPr>
              <a:t>Motor </a:t>
            </a:r>
          </a:p>
          <a:p>
            <a:r>
              <a:rPr lang="en-US" sz="2800" dirty="0" smtClean="0">
                <a:latin typeface="Times New Roman" panose="02020603050405020304" pitchFamily="18" charset="0"/>
                <a:cs typeface="Times New Roman" panose="02020603050405020304" pitchFamily="18" charset="0"/>
              </a:rPr>
              <a:t>Servo </a:t>
            </a:r>
          </a:p>
          <a:p>
            <a:r>
              <a:rPr lang="en-US" sz="2800" dirty="0" smtClean="0">
                <a:latin typeface="Times New Roman" panose="02020603050405020304" pitchFamily="18" charset="0"/>
                <a:cs typeface="Times New Roman" panose="02020603050405020304" pitchFamily="18" charset="0"/>
              </a:rPr>
              <a:t>Radio </a:t>
            </a:r>
          </a:p>
          <a:p>
            <a:r>
              <a:rPr lang="en-US" sz="2800" dirty="0" smtClean="0">
                <a:latin typeface="Times New Roman" panose="02020603050405020304" pitchFamily="18" charset="0"/>
                <a:cs typeface="Times New Roman" panose="02020603050405020304" pitchFamily="18" charset="0"/>
              </a:rPr>
              <a:t>Cardboards/cards </a:t>
            </a:r>
          </a:p>
          <a:p>
            <a:r>
              <a:rPr lang="en-US" sz="2800" dirty="0" smtClean="0">
                <a:latin typeface="Times New Roman" panose="02020603050405020304" pitchFamily="18" charset="0"/>
                <a:cs typeface="Times New Roman" panose="02020603050405020304" pitchFamily="18" charset="0"/>
              </a:rPr>
              <a:t>Glue </a:t>
            </a:r>
          </a:p>
        </p:txBody>
      </p:sp>
      <p:sp>
        <p:nvSpPr>
          <p:cNvPr id="4" name="Content Placeholder 3"/>
          <p:cNvSpPr>
            <a:spLocks noGrp="1"/>
          </p:cNvSpPr>
          <p:nvPr>
            <p:ph sz="quarter" idx="14"/>
          </p:nvPr>
        </p:nvSpPr>
        <p:spPr/>
        <p:txBody>
          <a:bodyPr>
            <a:normAutofit/>
          </a:bodyPr>
          <a:lstStyle/>
          <a:p>
            <a:r>
              <a:rPr lang="en-US" dirty="0" smtClean="0">
                <a:latin typeface="Times New Roman" panose="02020603050405020304" pitchFamily="18" charset="0"/>
                <a:cs typeface="Times New Roman" panose="02020603050405020304" pitchFamily="18" charset="0"/>
              </a:rPr>
              <a:t>$19.87</a:t>
            </a:r>
          </a:p>
          <a:p>
            <a:r>
              <a:rPr lang="en-US" dirty="0" smtClean="0">
                <a:latin typeface="Times New Roman" panose="02020603050405020304" pitchFamily="18" charset="0"/>
                <a:cs typeface="Times New Roman" panose="02020603050405020304" pitchFamily="18" charset="0"/>
              </a:rPr>
              <a:t>$39.98</a:t>
            </a:r>
          </a:p>
          <a:p>
            <a:r>
              <a:rPr lang="en-US" dirty="0" smtClean="0">
                <a:latin typeface="Times New Roman" panose="02020603050405020304" pitchFamily="18" charset="0"/>
                <a:cs typeface="Times New Roman" panose="02020603050405020304" pitchFamily="18" charset="0"/>
              </a:rPr>
              <a:t>$28.47</a:t>
            </a:r>
          </a:p>
          <a:p>
            <a:r>
              <a:rPr lang="en-US" dirty="0" smtClean="0">
                <a:latin typeface="Times New Roman" panose="02020603050405020304" pitchFamily="18" charset="0"/>
                <a:cs typeface="Times New Roman" panose="02020603050405020304" pitchFamily="18" charset="0"/>
              </a:rPr>
              <a:t>$26.87</a:t>
            </a:r>
          </a:p>
          <a:p>
            <a:r>
              <a:rPr lang="en-US" dirty="0" smtClean="0">
                <a:latin typeface="Times New Roman" panose="02020603050405020304" pitchFamily="18" charset="0"/>
                <a:cs typeface="Times New Roman" panose="02020603050405020304" pitchFamily="18" charset="0"/>
              </a:rPr>
              <a:t>Free </a:t>
            </a:r>
          </a:p>
          <a:p>
            <a:r>
              <a:rPr lang="en-US" dirty="0" smtClean="0">
                <a:latin typeface="Times New Roman" panose="02020603050405020304" pitchFamily="18" charset="0"/>
                <a:cs typeface="Times New Roman" panose="02020603050405020304" pitchFamily="18" charset="0"/>
              </a:rPr>
              <a:t>$6.00</a:t>
            </a:r>
          </a:p>
        </p:txBody>
      </p:sp>
    </p:spTree>
    <p:extLst>
      <p:ext uri="{BB962C8B-B14F-4D97-AF65-F5344CB8AC3E}">
        <p14:creationId xmlns:p14="http://schemas.microsoft.com/office/powerpoint/2010/main" val="22988856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anose="02020603050405020304" pitchFamily="18" charset="0"/>
                <a:cs typeface="Times New Roman" panose="02020603050405020304" pitchFamily="18" charset="0"/>
              </a:rPr>
              <a:t>Challenges </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a:bodyPr>
          <a:lstStyle/>
          <a:p>
            <a:r>
              <a:rPr lang="en-US" dirty="0" smtClean="0">
                <a:latin typeface="Times New Roman" panose="02020603050405020304" pitchFamily="18" charset="0"/>
                <a:cs typeface="Times New Roman" panose="02020603050405020304" pitchFamily="18" charset="0"/>
              </a:rPr>
              <a:t>There were challenges in eliminating some of the suggestions from members </a:t>
            </a:r>
          </a:p>
          <a:p>
            <a:r>
              <a:rPr lang="en-US" dirty="0" smtClean="0">
                <a:latin typeface="Times New Roman" panose="02020603050405020304" pitchFamily="18" charset="0"/>
                <a:cs typeface="Times New Roman" panose="02020603050405020304" pitchFamily="18" charset="0"/>
              </a:rPr>
              <a:t>The cost of the materials was also a hitch since contribution from members came late. </a:t>
            </a:r>
          </a:p>
          <a:p>
            <a:r>
              <a:rPr lang="en-US" dirty="0" smtClean="0">
                <a:latin typeface="Times New Roman" panose="02020603050405020304" pitchFamily="18" charset="0"/>
                <a:cs typeface="Times New Roman" panose="02020603050405020304" pitchFamily="18" charset="0"/>
              </a:rPr>
              <a:t>Sticking the cards together was challenging as the glue failed at some point </a:t>
            </a:r>
          </a:p>
        </p:txBody>
      </p:sp>
    </p:spTree>
    <p:extLst>
      <p:ext uri="{BB962C8B-B14F-4D97-AF65-F5344CB8AC3E}">
        <p14:creationId xmlns:p14="http://schemas.microsoft.com/office/powerpoint/2010/main" val="26561522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latin typeface="Times New Roman" panose="02020603050405020304" pitchFamily="18" charset="0"/>
                <a:cs typeface="Times New Roman" panose="02020603050405020304" pitchFamily="18" charset="0"/>
              </a:rPr>
              <a:t>References</a:t>
            </a:r>
            <a:r>
              <a:rPr lang="en-US" dirty="0" smtClean="0"/>
              <a:t> </a:t>
            </a:r>
            <a:endParaRPr lang="en-US" dirty="0"/>
          </a:p>
        </p:txBody>
      </p:sp>
      <p:sp>
        <p:nvSpPr>
          <p:cNvPr id="3" name="Content Placeholder 2"/>
          <p:cNvSpPr>
            <a:spLocks noGrp="1"/>
          </p:cNvSpPr>
          <p:nvPr>
            <p:ph idx="1"/>
          </p:nvPr>
        </p:nvSpPr>
        <p:spPr/>
        <p:txBody>
          <a:bodyPr>
            <a:normAutofit/>
          </a:bodyPr>
          <a:lstStyle/>
          <a:p>
            <a:r>
              <a:rPr lang="en-US" sz="1600" dirty="0" err="1">
                <a:solidFill>
                  <a:srgbClr val="222222"/>
                </a:solidFill>
                <a:latin typeface="Times New Roman" panose="02020603050405020304" pitchFamily="18" charset="0"/>
                <a:cs typeface="Times New Roman" panose="02020603050405020304" pitchFamily="18" charset="0"/>
              </a:rPr>
              <a:t>Stelzer</a:t>
            </a:r>
            <a:r>
              <a:rPr lang="en-US" sz="1600" dirty="0">
                <a:solidFill>
                  <a:srgbClr val="222222"/>
                </a:solidFill>
                <a:latin typeface="Times New Roman" panose="02020603050405020304" pitchFamily="18" charset="0"/>
                <a:cs typeface="Times New Roman" panose="02020603050405020304" pitchFamily="18" charset="0"/>
              </a:rPr>
              <a:t>, R., &amp; </a:t>
            </a:r>
            <a:r>
              <a:rPr lang="en-US" sz="1600" dirty="0" err="1">
                <a:solidFill>
                  <a:srgbClr val="222222"/>
                </a:solidFill>
                <a:latin typeface="Times New Roman" panose="02020603050405020304" pitchFamily="18" charset="0"/>
                <a:cs typeface="Times New Roman" panose="02020603050405020304" pitchFamily="18" charset="0"/>
              </a:rPr>
              <a:t>Jafarmadar</a:t>
            </a:r>
            <a:r>
              <a:rPr lang="en-US" sz="1600" dirty="0">
                <a:solidFill>
                  <a:srgbClr val="222222"/>
                </a:solidFill>
                <a:latin typeface="Times New Roman" panose="02020603050405020304" pitchFamily="18" charset="0"/>
                <a:cs typeface="Times New Roman" panose="02020603050405020304" pitchFamily="18" charset="0"/>
              </a:rPr>
              <a:t>, K. (2012, November). The robotic sailing boat </a:t>
            </a:r>
            <a:r>
              <a:rPr lang="en-US" sz="1600" dirty="0" err="1">
                <a:solidFill>
                  <a:srgbClr val="222222"/>
                </a:solidFill>
                <a:latin typeface="Times New Roman" panose="02020603050405020304" pitchFamily="18" charset="0"/>
                <a:cs typeface="Times New Roman" panose="02020603050405020304" pitchFamily="18" charset="0"/>
              </a:rPr>
              <a:t>asv</a:t>
            </a:r>
            <a:r>
              <a:rPr lang="en-US" sz="1600" dirty="0">
                <a:solidFill>
                  <a:srgbClr val="222222"/>
                </a:solidFill>
                <a:latin typeface="Times New Roman" panose="02020603050405020304" pitchFamily="18" charset="0"/>
                <a:cs typeface="Times New Roman" panose="02020603050405020304" pitchFamily="18" charset="0"/>
              </a:rPr>
              <a:t> </a:t>
            </a:r>
            <a:r>
              <a:rPr lang="en-US" sz="1600" dirty="0" err="1">
                <a:solidFill>
                  <a:srgbClr val="222222"/>
                </a:solidFill>
                <a:latin typeface="Times New Roman" panose="02020603050405020304" pitchFamily="18" charset="0"/>
                <a:cs typeface="Times New Roman" panose="02020603050405020304" pitchFamily="18" charset="0"/>
              </a:rPr>
              <a:t>roboat</a:t>
            </a:r>
            <a:r>
              <a:rPr lang="en-US" sz="1600" dirty="0">
                <a:solidFill>
                  <a:srgbClr val="222222"/>
                </a:solidFill>
                <a:latin typeface="Times New Roman" panose="02020603050405020304" pitchFamily="18" charset="0"/>
                <a:cs typeface="Times New Roman" panose="02020603050405020304" pitchFamily="18" charset="0"/>
              </a:rPr>
              <a:t> as a maritime research platform. In </a:t>
            </a:r>
            <a:r>
              <a:rPr lang="en-US" sz="1600" i="1" dirty="0">
                <a:solidFill>
                  <a:srgbClr val="222222"/>
                </a:solidFill>
                <a:latin typeface="Times New Roman" panose="02020603050405020304" pitchFamily="18" charset="0"/>
                <a:cs typeface="Times New Roman" panose="02020603050405020304" pitchFamily="18" charset="0"/>
              </a:rPr>
              <a:t>Proceedings of 22nd international HISWA symposium</a:t>
            </a:r>
            <a:r>
              <a:rPr lang="en-US" sz="1600" dirty="0" smtClean="0">
                <a:solidFill>
                  <a:srgbClr val="222222"/>
                </a:solidFill>
                <a:latin typeface="Times New Roman" panose="02020603050405020304" pitchFamily="18" charset="0"/>
                <a:cs typeface="Times New Roman" panose="02020603050405020304" pitchFamily="18" charset="0"/>
              </a:rPr>
              <a:t>.</a:t>
            </a:r>
          </a:p>
          <a:p>
            <a:r>
              <a:rPr lang="en-US" sz="1600" dirty="0" err="1">
                <a:solidFill>
                  <a:srgbClr val="222222"/>
                </a:solidFill>
                <a:latin typeface="Times New Roman" panose="02020603050405020304" pitchFamily="18" charset="0"/>
                <a:cs typeface="Times New Roman" panose="02020603050405020304" pitchFamily="18" charset="0"/>
              </a:rPr>
              <a:t>McRuer</a:t>
            </a:r>
            <a:r>
              <a:rPr lang="en-US" sz="1600" dirty="0">
                <a:solidFill>
                  <a:srgbClr val="222222"/>
                </a:solidFill>
                <a:latin typeface="Times New Roman" panose="02020603050405020304" pitchFamily="18" charset="0"/>
                <a:cs typeface="Times New Roman" panose="02020603050405020304" pitchFamily="18" charset="0"/>
              </a:rPr>
              <a:t>, D. T., Graham, D., &amp; </a:t>
            </a:r>
            <a:r>
              <a:rPr lang="en-US" sz="1600" dirty="0" err="1">
                <a:solidFill>
                  <a:srgbClr val="222222"/>
                </a:solidFill>
                <a:latin typeface="Times New Roman" panose="02020603050405020304" pitchFamily="18" charset="0"/>
                <a:cs typeface="Times New Roman" panose="02020603050405020304" pitchFamily="18" charset="0"/>
              </a:rPr>
              <a:t>Ashkenas</a:t>
            </a:r>
            <a:r>
              <a:rPr lang="en-US" sz="1600" dirty="0">
                <a:solidFill>
                  <a:srgbClr val="222222"/>
                </a:solidFill>
                <a:latin typeface="Times New Roman" panose="02020603050405020304" pitchFamily="18" charset="0"/>
                <a:cs typeface="Times New Roman" panose="02020603050405020304" pitchFamily="18" charset="0"/>
              </a:rPr>
              <a:t>, I. (2014). </a:t>
            </a:r>
            <a:r>
              <a:rPr lang="en-US" sz="1600" i="1" dirty="0">
                <a:solidFill>
                  <a:srgbClr val="222222"/>
                </a:solidFill>
                <a:latin typeface="Times New Roman" panose="02020603050405020304" pitchFamily="18" charset="0"/>
                <a:cs typeface="Times New Roman" panose="02020603050405020304" pitchFamily="18" charset="0"/>
              </a:rPr>
              <a:t>Aircraft dynamics and automatic control</a:t>
            </a:r>
            <a:r>
              <a:rPr lang="en-US" sz="1600" dirty="0">
                <a:solidFill>
                  <a:srgbClr val="222222"/>
                </a:solidFill>
                <a:latin typeface="Times New Roman" panose="02020603050405020304" pitchFamily="18" charset="0"/>
                <a:cs typeface="Times New Roman" panose="02020603050405020304" pitchFamily="18" charset="0"/>
              </a:rPr>
              <a:t>. Princeton University Press</a:t>
            </a:r>
            <a:r>
              <a:rPr lang="en-US" sz="1600" dirty="0" smtClean="0">
                <a:solidFill>
                  <a:srgbClr val="222222"/>
                </a:solidFill>
                <a:latin typeface="Times New Roman" panose="02020603050405020304" pitchFamily="18" charset="0"/>
                <a:cs typeface="Times New Roman" panose="02020603050405020304" pitchFamily="18" charset="0"/>
              </a:rPr>
              <a:t>.</a:t>
            </a:r>
          </a:p>
          <a:p>
            <a:pPr lvl="0">
              <a:buClr>
                <a:srgbClr val="94C600"/>
              </a:buClr>
            </a:pPr>
            <a:r>
              <a:rPr lang="en-US" sz="1600" dirty="0" err="1">
                <a:solidFill>
                  <a:srgbClr val="222222"/>
                </a:solidFill>
                <a:latin typeface="Times New Roman" panose="02020603050405020304" pitchFamily="18" charset="0"/>
                <a:cs typeface="Times New Roman" panose="02020603050405020304" pitchFamily="18" charset="0"/>
              </a:rPr>
              <a:t>Thaller</a:t>
            </a:r>
            <a:r>
              <a:rPr lang="en-US" sz="1600" dirty="0">
                <a:solidFill>
                  <a:srgbClr val="222222"/>
                </a:solidFill>
                <a:latin typeface="Times New Roman" panose="02020603050405020304" pitchFamily="18" charset="0"/>
                <a:cs typeface="Times New Roman" panose="02020603050405020304" pitchFamily="18" charset="0"/>
              </a:rPr>
              <a:t>, D., &amp; Nussbaum, G. (2013, October). Accessibility of non-trivial remote controlled models and toys. In </a:t>
            </a:r>
            <a:r>
              <a:rPr lang="en-US" sz="1600" i="1" dirty="0">
                <a:solidFill>
                  <a:srgbClr val="222222"/>
                </a:solidFill>
                <a:latin typeface="Times New Roman" panose="02020603050405020304" pitchFamily="18" charset="0"/>
                <a:cs typeface="Times New Roman" panose="02020603050405020304" pitchFamily="18" charset="0"/>
              </a:rPr>
              <a:t>Information and Communication Technology and Accessibility (ICTA), 2013 Fourth International Conference on</a:t>
            </a:r>
            <a:r>
              <a:rPr lang="en-US" sz="1600" dirty="0">
                <a:solidFill>
                  <a:srgbClr val="222222"/>
                </a:solidFill>
                <a:latin typeface="Times New Roman" panose="02020603050405020304" pitchFamily="18" charset="0"/>
                <a:cs typeface="Times New Roman" panose="02020603050405020304" pitchFamily="18" charset="0"/>
              </a:rPr>
              <a:t> (pp. 1-3). IEEE.</a:t>
            </a:r>
          </a:p>
          <a:p>
            <a:pPr lvl="0">
              <a:buClr>
                <a:srgbClr val="94C600"/>
              </a:buClr>
            </a:pPr>
            <a:r>
              <a:rPr lang="en-US" sz="1600" dirty="0" err="1">
                <a:solidFill>
                  <a:srgbClr val="222222"/>
                </a:solidFill>
                <a:latin typeface="Times New Roman" panose="02020603050405020304" pitchFamily="18" charset="0"/>
                <a:cs typeface="Times New Roman" panose="02020603050405020304" pitchFamily="18" charset="0"/>
              </a:rPr>
              <a:t>Vikramsingh</a:t>
            </a:r>
            <a:r>
              <a:rPr lang="en-US" sz="1600" dirty="0">
                <a:solidFill>
                  <a:srgbClr val="222222"/>
                </a:solidFill>
                <a:latin typeface="Times New Roman" panose="02020603050405020304" pitchFamily="18" charset="0"/>
                <a:cs typeface="Times New Roman" panose="02020603050405020304" pitchFamily="18" charset="0"/>
              </a:rPr>
              <a:t>, P., &amp; Baba, M. K. (2013, July). IR Remote Controlled Water Robot Using ARM7. In </a:t>
            </a:r>
            <a:r>
              <a:rPr lang="en-US" sz="1600" i="1" dirty="0">
                <a:solidFill>
                  <a:srgbClr val="222222"/>
                </a:solidFill>
                <a:latin typeface="Times New Roman" panose="02020603050405020304" pitchFamily="18" charset="0"/>
                <a:cs typeface="Times New Roman" panose="02020603050405020304" pitchFamily="18" charset="0"/>
              </a:rPr>
              <a:t>International Conference on Industrial Scientific Research Engineering, Conference No. 04, July</a:t>
            </a:r>
            <a:r>
              <a:rPr lang="en-US" sz="1600" dirty="0">
                <a:solidFill>
                  <a:srgbClr val="222222"/>
                </a:solidFill>
                <a:latin typeface="Times New Roman" panose="02020603050405020304" pitchFamily="18" charset="0"/>
                <a:cs typeface="Times New Roman" panose="02020603050405020304" pitchFamily="18" charset="0"/>
              </a:rPr>
              <a:t>.</a:t>
            </a:r>
            <a:endParaRPr lang="en-US" sz="1600" dirty="0">
              <a:solidFill>
                <a:srgbClr val="3E3D2D"/>
              </a:solidFill>
              <a:latin typeface="Times New Roman" panose="02020603050405020304" pitchFamily="18" charset="0"/>
              <a:cs typeface="Times New Roman" panose="02020603050405020304" pitchFamily="18" charset="0"/>
            </a:endParaRPr>
          </a:p>
          <a:p>
            <a:endParaRPr lang="en-US" sz="1200" dirty="0"/>
          </a:p>
        </p:txBody>
      </p:sp>
    </p:spTree>
    <p:extLst>
      <p:ext uri="{BB962C8B-B14F-4D97-AF65-F5344CB8AC3E}">
        <p14:creationId xmlns:p14="http://schemas.microsoft.com/office/powerpoint/2010/main" val="163193770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142</TotalTime>
  <Words>454</Words>
  <Application>Microsoft Office PowerPoint</Application>
  <PresentationFormat>On-screen Show (4:3)</PresentationFormat>
  <Paragraphs>58</Paragraphs>
  <Slides>10</Slides>
  <Notes>7</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Austin</vt:lpstr>
      <vt:lpstr> Remote controlled Flying Boat prototype</vt:lpstr>
      <vt:lpstr>Introduction </vt:lpstr>
      <vt:lpstr>Braining Storming Stage</vt:lpstr>
      <vt:lpstr>Resourced Pictorials </vt:lpstr>
      <vt:lpstr>Procedure </vt:lpstr>
      <vt:lpstr>Servo </vt:lpstr>
      <vt:lpstr>PowerPoint Presentation</vt:lpstr>
      <vt:lpstr>Project parts and prices </vt:lpstr>
      <vt:lpstr>Challenges </vt:lpstr>
      <vt:lpstr>References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Remote controlled Flying Boat prototype</dc:title>
  <dc:creator>Argus</dc:creator>
  <cp:lastModifiedBy>vini</cp:lastModifiedBy>
  <cp:revision>15</cp:revision>
  <dcterms:created xsi:type="dcterms:W3CDTF">2018-03-29T06:33:40Z</dcterms:created>
  <dcterms:modified xsi:type="dcterms:W3CDTF">2018-03-29T15:51:29Z</dcterms:modified>
</cp:coreProperties>
</file>